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7" r:id="rId3"/>
    <p:sldId id="282" r:id="rId4"/>
    <p:sldId id="265" r:id="rId5"/>
    <p:sldId id="273" r:id="rId6"/>
    <p:sldId id="275" r:id="rId7"/>
    <p:sldId id="274" r:id="rId8"/>
    <p:sldId id="259" r:id="rId9"/>
    <p:sldId id="266" r:id="rId10"/>
    <p:sldId id="260" r:id="rId11"/>
    <p:sldId id="264" r:id="rId12"/>
    <p:sldId id="276" r:id="rId13"/>
    <p:sldId id="277" r:id="rId14"/>
    <p:sldId id="280" r:id="rId15"/>
    <p:sldId id="278" r:id="rId16"/>
    <p:sldId id="28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99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0" autoAdjust="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29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msd\Documents\Voluntary%20Framework%20of%20Accountability\Presentations,%20Handouts,%20Round%20Table\VFA%20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latin typeface="Calibri" panose="020F0502020204030204" pitchFamily="34" charset="0"/>
              </a:rPr>
              <a:t>Fall 2008 Percent Placed into Developmental Education</a:t>
            </a:r>
            <a:endParaRPr lang="en-US" sz="1800" b="1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08795793282422"/>
          <c:y val="1.862467299889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669900"/>
              </a:solidFill>
              <a:ln>
                <a:noFill/>
              </a:ln>
              <a:effectLst/>
              <a:sp3d/>
            </c:spPr>
          </c:dPt>
          <c:cat>
            <c:strRef>
              <c:f>Data!$C$2:$E$2</c:f>
              <c:strCache>
                <c:ptCount val="3"/>
                <c:pt idx="0">
                  <c:v>Macomb</c:v>
                </c:pt>
                <c:pt idx="1">
                  <c:v>Comparison Group</c:v>
                </c:pt>
                <c:pt idx="2">
                  <c:v>MI Colleges</c:v>
                </c:pt>
              </c:strCache>
            </c:strRef>
          </c:cat>
          <c:val>
            <c:numRef>
              <c:f>Data!$C$4:$E$4</c:f>
              <c:numCache>
                <c:formatCode>0.0%</c:formatCode>
                <c:ptCount val="3"/>
                <c:pt idx="0">
                  <c:v>0.52700000000000002</c:v>
                </c:pt>
                <c:pt idx="1">
                  <c:v>0.59099999999999997</c:v>
                </c:pt>
                <c:pt idx="2">
                  <c:v>0.58200000000000007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67328"/>
        <c:axId val="122766936"/>
        <c:axId val="0"/>
      </c:bar3DChart>
      <c:catAx>
        <c:axId val="1227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66936"/>
        <c:crosses val="autoZero"/>
        <c:auto val="1"/>
        <c:lblAlgn val="ctr"/>
        <c:lblOffset val="100"/>
        <c:noMultiLvlLbl val="0"/>
      </c:catAx>
      <c:valAx>
        <c:axId val="1227669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673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Enrolled</a:t>
            </a:r>
            <a:r>
              <a:rPr lang="en-US" sz="1800" b="1" baseline="0" dirty="0" smtClean="0">
                <a:solidFill>
                  <a:schemeClr val="accent3">
                    <a:lumMod val="50000"/>
                  </a:schemeClr>
                </a:solidFill>
              </a:rPr>
              <a:t> in Developmental Course and Completed within Six Years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Percent Enrolled</c:v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  <a:sp3d/>
            </c:spPr>
          </c:dPt>
          <c:cat>
            <c:strRef>
              <c:f>Data!$C$12:$E$12</c:f>
              <c:strCache>
                <c:ptCount val="3"/>
                <c:pt idx="0">
                  <c:v>Macomb</c:v>
                </c:pt>
                <c:pt idx="1">
                  <c:v>Comparison Group</c:v>
                </c:pt>
                <c:pt idx="2">
                  <c:v>MI Colleges</c:v>
                </c:pt>
              </c:strCache>
            </c:strRef>
          </c:cat>
          <c:val>
            <c:numRef>
              <c:f>Data!$C$8:$E$8</c:f>
              <c:numCache>
                <c:formatCode>0.0%</c:formatCode>
                <c:ptCount val="3"/>
                <c:pt idx="0">
                  <c:v>0.57299999999999995</c:v>
                </c:pt>
                <c:pt idx="1">
                  <c:v>0.81299999999999994</c:v>
                </c:pt>
                <c:pt idx="2">
                  <c:v>0.77900000000000003</c:v>
                </c:pt>
              </c:numCache>
            </c:numRef>
          </c:val>
        </c:ser>
        <c:ser>
          <c:idx val="1"/>
          <c:order val="1"/>
          <c:tx>
            <c:v>Percent Completed</c:v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Data!$C$12:$E$12</c:f>
              <c:strCache>
                <c:ptCount val="3"/>
                <c:pt idx="0">
                  <c:v>Macomb</c:v>
                </c:pt>
                <c:pt idx="1">
                  <c:v>Comparison Group</c:v>
                </c:pt>
                <c:pt idx="2">
                  <c:v>MI Colleges</c:v>
                </c:pt>
              </c:strCache>
            </c:strRef>
          </c:cat>
          <c:val>
            <c:numRef>
              <c:f>Data!$C$13:$E$13</c:f>
              <c:numCache>
                <c:formatCode>0.0%</c:formatCode>
                <c:ptCount val="3"/>
                <c:pt idx="0">
                  <c:v>0.27600000000000002</c:v>
                </c:pt>
                <c:pt idx="1">
                  <c:v>0.27100000000000002</c:v>
                </c:pt>
                <c:pt idx="2">
                  <c:v>0.30299999999999999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886504"/>
        <c:axId val="181886896"/>
        <c:axId val="0"/>
      </c:bar3DChart>
      <c:catAx>
        <c:axId val="18188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6896"/>
        <c:crosses val="autoZero"/>
        <c:auto val="1"/>
        <c:lblAlgn val="ctr"/>
        <c:lblOffset val="100"/>
        <c:noMultiLvlLbl val="0"/>
      </c:catAx>
      <c:valAx>
        <c:axId val="18188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6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34603250351282"/>
          <c:y val="3.4755134281200632E-2"/>
          <c:w val="0.6477950104721758"/>
          <c:h val="0.8626331305743180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Data!$B$49</c:f>
              <c:strCache>
                <c:ptCount val="1"/>
                <c:pt idx="0">
                  <c:v>Credential (CT, AD)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Data!$C$48:$D$48</c:f>
              <c:strCache>
                <c:ptCount val="2"/>
                <c:pt idx="0">
                  <c:v>VFA 6 Yr</c:v>
                </c:pt>
                <c:pt idx="1">
                  <c:v>IPEDS 3 Yr</c:v>
                </c:pt>
              </c:strCache>
            </c:strRef>
          </c:cat>
          <c:val>
            <c:numRef>
              <c:f>Data!$C$49:$D$49</c:f>
              <c:numCache>
                <c:formatCode>0.0%</c:formatCode>
                <c:ptCount val="2"/>
                <c:pt idx="0">
                  <c:v>0.16600000000000001</c:v>
                </c:pt>
                <c:pt idx="1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Data!$B$50</c:f>
              <c:strCache>
                <c:ptCount val="1"/>
                <c:pt idx="0">
                  <c:v>Transfer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Data!$C$48:$D$48</c:f>
              <c:strCache>
                <c:ptCount val="2"/>
                <c:pt idx="0">
                  <c:v>VFA 6 Yr</c:v>
                </c:pt>
                <c:pt idx="1">
                  <c:v>IPEDS 3 Yr</c:v>
                </c:pt>
              </c:strCache>
            </c:strRef>
          </c:cat>
          <c:val>
            <c:numRef>
              <c:f>Data!$C$50:$D$50</c:f>
              <c:numCache>
                <c:formatCode>0.0%</c:formatCode>
                <c:ptCount val="2"/>
                <c:pt idx="0">
                  <c:v>0.36799999999999999</c:v>
                </c:pt>
                <c:pt idx="1">
                  <c:v>0.30299999999999999</c:v>
                </c:pt>
              </c:numCache>
            </c:numRef>
          </c:val>
        </c:ser>
        <c:ser>
          <c:idx val="2"/>
          <c:order val="2"/>
          <c:tx>
            <c:strRef>
              <c:f>Data!$B$51</c:f>
              <c:strCache>
                <c:ptCount val="1"/>
                <c:pt idx="0">
                  <c:v>Still Enrolled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Data!$C$48:$D$48</c:f>
              <c:strCache>
                <c:ptCount val="2"/>
                <c:pt idx="0">
                  <c:v>VFA 6 Yr</c:v>
                </c:pt>
                <c:pt idx="1">
                  <c:v>IPEDS 3 Yr</c:v>
                </c:pt>
              </c:strCache>
            </c:strRef>
          </c:cat>
          <c:val>
            <c:numRef>
              <c:f>Data!$C$51:$D$51</c:f>
              <c:numCache>
                <c:formatCode>0.0%</c:formatCode>
                <c:ptCount val="2"/>
                <c:pt idx="0">
                  <c:v>0.08</c:v>
                </c:pt>
                <c:pt idx="1">
                  <c:v>0.29599999999999999</c:v>
                </c:pt>
              </c:numCache>
            </c:numRef>
          </c:val>
        </c:ser>
        <c:ser>
          <c:idx val="3"/>
          <c:order val="3"/>
          <c:tx>
            <c:strRef>
              <c:f>Data!$B$52</c:f>
              <c:strCache>
                <c:ptCount val="1"/>
                <c:pt idx="0">
                  <c:v>Not Enrolled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Data!$C$48:$D$48</c:f>
              <c:strCache>
                <c:ptCount val="2"/>
                <c:pt idx="0">
                  <c:v>VFA 6 Yr</c:v>
                </c:pt>
                <c:pt idx="1">
                  <c:v>IPEDS 3 Yr</c:v>
                </c:pt>
              </c:strCache>
            </c:strRef>
          </c:cat>
          <c:val>
            <c:numRef>
              <c:f>Data!$C$52:$D$52</c:f>
              <c:numCache>
                <c:formatCode>0.0%</c:formatCode>
                <c:ptCount val="2"/>
                <c:pt idx="0">
                  <c:v>0.38300000000000001</c:v>
                </c:pt>
                <c:pt idx="1">
                  <c:v>0.27200000000000002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4818120"/>
        <c:axId val="124818904"/>
        <c:axId val="0"/>
      </c:bar3DChart>
      <c:catAx>
        <c:axId val="124818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18904"/>
        <c:crosses val="autoZero"/>
        <c:auto val="1"/>
        <c:lblAlgn val="ctr"/>
        <c:lblOffset val="100"/>
        <c:noMultiLvlLbl val="0"/>
      </c:catAx>
      <c:valAx>
        <c:axId val="124818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1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6982157533339"/>
          <c:y val="0.30525208045676755"/>
          <c:w val="0.15771347886260448"/>
          <c:h val="0.4978472714607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19DBE2-DF09-4B14-82AE-D357B02BCA26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ECF05B-474B-4282-92A3-9BE0C9C17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F27F57-580D-4E14-8706-906713A057DA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D113A0-C63F-40F2-81A8-A6A52C3BC6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0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0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882" y="4473893"/>
            <a:ext cx="6237132" cy="4011185"/>
          </a:xfrm>
        </p:spPr>
        <p:txBody>
          <a:bodyPr/>
          <a:lstStyle/>
          <a:p>
            <a:r>
              <a:rPr lang="en-US" sz="2000" dirty="0" smtClean="0"/>
              <a:t>Benchmarking leads to</a:t>
            </a:r>
            <a:r>
              <a:rPr lang="en-US" sz="2000" baseline="0" dirty="0" smtClean="0"/>
              <a:t> self-examination of institutional policies/procedures that might impact student performance.   (</a:t>
            </a:r>
            <a:r>
              <a:rPr lang="en-US" sz="2000" dirty="0" smtClean="0"/>
              <a:t>Percent enrolled and percent completed is the percent of those</a:t>
            </a:r>
            <a:r>
              <a:rPr lang="en-US" sz="2000" baseline="0" dirty="0" smtClean="0"/>
              <a:t> who placed into developmental education.   MCC students are completing at roughly the same rate as comparison group, but fewer are enrolling in Dev Ed courses.   Worth checking into.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5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882" y="4473893"/>
            <a:ext cx="6237132" cy="4011185"/>
          </a:xfrm>
        </p:spPr>
        <p:txBody>
          <a:bodyPr/>
          <a:lstStyle/>
          <a:p>
            <a:r>
              <a:rPr lang="en-US" sz="1600" baseline="0" dirty="0" smtClean="0"/>
              <a:t>VFA </a:t>
            </a:r>
            <a:r>
              <a:rPr lang="en-US" sz="1600" baseline="0" dirty="0" smtClean="0"/>
              <a:t>tracks a broader group of students than IPEDS, and is more reflective of a community college student body.  VFA includes PT, FT and transfer-in students, while IPEDS includes only FT, first-time in any college students.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8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0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Oklahoma City Community College using VFA Data to</a:t>
            </a:r>
            <a:r>
              <a:rPr lang="en-US" baseline="0" dirty="0" smtClean="0"/>
              <a:t> focus on students who didn’t complete or transfer in six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12CB-26C7-4958-BAD7-91954A40EE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43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19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0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4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2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Excel export file has multiple worksheets, easy to reformat,</a:t>
            </a:r>
            <a:r>
              <a:rPr lang="en-US" baseline="0" dirty="0" smtClean="0"/>
              <a:t> easy to create charts.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4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6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6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882" y="4473893"/>
            <a:ext cx="6237132" cy="4011185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882" y="4473893"/>
            <a:ext cx="6237132" cy="401118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3A0-C63F-40F2-81A8-A6A52C3BC6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1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7535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93BB-7620-4881-A61B-77F5044F040B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647-AB93-4F67-A390-E94D717F9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4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93BB-7620-4881-A61B-77F5044F040B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647-AB93-4F67-A390-E94D717F9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8139-3065-4950-9FB5-2760E7300381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00AB-6723-4534-A0D5-C56BBC80F76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60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ground art#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 b="3569"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9E93BB-7620-4881-A61B-77F5044F040B}" type="datetimeFigureOut">
              <a:rPr lang="en-US" smtClean="0"/>
              <a:t>7/30/2015</a:t>
            </a:fld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14A647-AB93-4F67-A390-E94D717F96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889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latin typeface="Calibri" charset="0"/>
              <a:ea typeface="ＭＳ Ｐゴシック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1215" y="5957888"/>
            <a:ext cx="2306637" cy="849312"/>
            <a:chOff x="3351080" y="5958114"/>
            <a:chExt cx="2306245" cy="849086"/>
          </a:xfrm>
        </p:grpSpPr>
        <p:grpSp>
          <p:nvGrpSpPr>
            <p:cNvPr id="1033" name="Group 9"/>
            <p:cNvGrpSpPr>
              <a:grpSpLocks/>
            </p:cNvGrpSpPr>
            <p:nvPr userDrawn="1"/>
          </p:nvGrpSpPr>
          <p:grpSpPr bwMode="auto">
            <a:xfrm>
              <a:off x="3351080" y="6498227"/>
              <a:ext cx="2306245" cy="308973"/>
              <a:chOff x="6076460" y="6456295"/>
              <a:chExt cx="2998421" cy="401705"/>
            </a:xfrm>
          </p:grpSpPr>
          <p:pic>
            <p:nvPicPr>
              <p:cNvPr id="1035" name="Picture 5" descr="Discover_PTH.ai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6460" y="6465139"/>
                <a:ext cx="1222808" cy="3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6" descr="Connect_PTH.ai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4119" y="6465876"/>
                <a:ext cx="1198484" cy="392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7" descr="Advance_pth.ai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4087" y="6456295"/>
                <a:ext cx="1180794" cy="39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4" name="Picture 3" descr="MCC Logo 2011_pth.ai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9" t="46011" r="35045" b="45688"/>
            <a:stretch>
              <a:fillRect/>
            </a:stretch>
          </p:blipFill>
          <p:spPr bwMode="auto">
            <a:xfrm>
              <a:off x="3695391" y="5958114"/>
              <a:ext cx="1617623" cy="580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4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</p:sldLayoutIdLst>
  <p:transition>
    <p:zo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9242" indent="-349242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sz="2800" i="1">
          <a:solidFill>
            <a:srgbClr val="000066"/>
          </a:solidFill>
          <a:latin typeface="+mn-lt"/>
          <a:ea typeface="MS PGothic" pitchFamily="34" charset="-128"/>
          <a:cs typeface="+mn-cs"/>
        </a:defRPr>
      </a:lvl1pPr>
      <a:lvl2pPr marL="758806" indent="-295267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115000"/>
        <a:buFont typeface="Wingdings" pitchFamily="2" charset="2"/>
        <a:buChar char="§"/>
        <a:defRPr sz="2400" i="1">
          <a:solidFill>
            <a:srgbClr val="000066"/>
          </a:solidFill>
          <a:latin typeface="+mn-lt"/>
          <a:ea typeface="Arial" charset="0"/>
          <a:cs typeface="+mn-cs"/>
        </a:defRPr>
      </a:lvl2pPr>
      <a:lvl3pPr marL="1168371" indent="-20002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60000"/>
        <a:buFont typeface="Wingdings" pitchFamily="2" charset="2"/>
        <a:buChar char="q"/>
        <a:defRPr sz="2000" i="1">
          <a:solidFill>
            <a:srgbClr val="000066"/>
          </a:solidFill>
          <a:latin typeface="+mn-lt"/>
          <a:ea typeface="Arial" charset="0"/>
          <a:cs typeface="+mn-cs"/>
        </a:defRPr>
      </a:lvl3pPr>
      <a:lvl4pPr marL="1600160" indent="-222245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i="1">
          <a:solidFill>
            <a:srgbClr val="000066"/>
          </a:solidFill>
          <a:latin typeface="+mn-lt"/>
          <a:ea typeface="Arial" charset="0"/>
          <a:cs typeface="+mn-cs"/>
        </a:defRPr>
      </a:lvl4pPr>
      <a:lvl5pPr marL="2057349" indent="-265107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i="1">
          <a:solidFill>
            <a:srgbClr val="000066"/>
          </a:solidFill>
          <a:latin typeface="+mn-lt"/>
          <a:ea typeface="Arial" charset="0"/>
          <a:cs typeface="+mn-cs"/>
        </a:defRPr>
      </a:lvl5pPr>
      <a:lvl6pPr marL="2514537" indent="-265107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i="1">
          <a:solidFill>
            <a:srgbClr val="000066"/>
          </a:solidFill>
          <a:latin typeface="+mn-lt"/>
          <a:cs typeface="+mn-cs"/>
        </a:defRPr>
      </a:lvl6pPr>
      <a:lvl7pPr marL="2971726" indent="-265107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i="1">
          <a:solidFill>
            <a:srgbClr val="000066"/>
          </a:solidFill>
          <a:latin typeface="+mn-lt"/>
          <a:cs typeface="+mn-cs"/>
        </a:defRPr>
      </a:lvl7pPr>
      <a:lvl8pPr marL="3428914" indent="-265107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i="1">
          <a:solidFill>
            <a:srgbClr val="000066"/>
          </a:solidFill>
          <a:latin typeface="+mn-lt"/>
          <a:cs typeface="+mn-cs"/>
        </a:defRPr>
      </a:lvl8pPr>
      <a:lvl9pPr marL="3886103" indent="-265107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i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ymsd@Macomb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1hKu3EKfO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49" y="1335723"/>
            <a:ext cx="8704385" cy="2387600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Getting a Good Return on Your VFA Investment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42" y="4154904"/>
            <a:ext cx="6858000" cy="1423737"/>
          </a:xfrm>
        </p:spPr>
        <p:txBody>
          <a:bodyPr/>
          <a:lstStyle/>
          <a:p>
            <a:r>
              <a:rPr lang="en-US" b="1" dirty="0" smtClean="0"/>
              <a:t>Michigan Data Workshop</a:t>
            </a:r>
            <a:endParaRPr lang="en-US" b="1" dirty="0"/>
          </a:p>
          <a:p>
            <a:r>
              <a:rPr lang="en-US" b="1" dirty="0" smtClean="0"/>
              <a:t>July 31,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8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57163"/>
            <a:ext cx="8915399" cy="1171575"/>
          </a:xfrm>
        </p:spPr>
        <p:txBody>
          <a:bodyPr/>
          <a:lstStyle/>
          <a:p>
            <a:pPr algn="ctr"/>
            <a:r>
              <a:rPr lang="en-US" sz="3200" dirty="0" smtClean="0"/>
              <a:t>Benchmark Developmental Ed Progress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0DE2-9448-4557-8576-07C1A59EB6B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476250"/>
              </p:ext>
            </p:extLst>
          </p:nvPr>
        </p:nvGraphicFramePr>
        <p:xfrm>
          <a:off x="114300" y="1630680"/>
          <a:ext cx="8572500" cy="442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47" y="303213"/>
            <a:ext cx="8878553" cy="868363"/>
          </a:xfrm>
        </p:spPr>
        <p:txBody>
          <a:bodyPr/>
          <a:lstStyle/>
          <a:p>
            <a:r>
              <a:rPr lang="en-US" sz="3800" dirty="0" smtClean="0"/>
              <a:t>Highlight Difference in VFA </a:t>
            </a:r>
            <a:r>
              <a:rPr lang="en-US" sz="3800" dirty="0"/>
              <a:t>&amp; IPEDS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0DE2-9448-4557-8576-07C1A59EB6B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28385"/>
              </p:ext>
            </p:extLst>
          </p:nvPr>
        </p:nvGraphicFramePr>
        <p:xfrm>
          <a:off x="265447" y="1528763"/>
          <a:ext cx="8678529" cy="43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5287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Macomb 2008 Incoming Class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1884076"/>
            <a:ext cx="8397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Oxnard Community College, California</a:t>
            </a:r>
          </a:p>
          <a:p>
            <a:endParaRPr lang="en-US" sz="2800" b="1" dirty="0" smtClean="0"/>
          </a:p>
          <a:p>
            <a:pPr lvl="1"/>
            <a:r>
              <a:rPr lang="en-US" sz="2400" dirty="0" smtClean="0"/>
              <a:t>Compared OCC Dev Ed student outcomes to peers using VFA.  Discovered lower completion rate in DE sequence.  Established committee, made recommendations and action steps, added assistant dean position.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2400" dirty="0" smtClean="0"/>
              <a:t>For more details, attend next VFA </a:t>
            </a:r>
            <a:r>
              <a:rPr lang="en-US" sz="2400" dirty="0"/>
              <a:t>Webinar, “Using the VFA and its </a:t>
            </a:r>
            <a:r>
              <a:rPr lang="en-US" sz="2400" dirty="0" smtClean="0"/>
              <a:t>Data.”</a:t>
            </a:r>
            <a:endParaRPr lang="en-US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7680" y="571472"/>
            <a:ext cx="8155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Example College Using VFA Data</a:t>
            </a:r>
            <a:endParaRPr lang="en-US" sz="4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51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1961425"/>
            <a:ext cx="8397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Oklahoma City </a:t>
            </a:r>
            <a:r>
              <a:rPr lang="en-US" sz="2400" b="1" dirty="0"/>
              <a:t>Community College </a:t>
            </a:r>
            <a:endParaRPr lang="en-US" sz="2400" b="1" dirty="0" smtClean="0"/>
          </a:p>
          <a:p>
            <a:endParaRPr lang="en-US" sz="2400" b="1" dirty="0"/>
          </a:p>
          <a:p>
            <a:pPr lvl="1"/>
            <a:r>
              <a:rPr lang="en-US" sz="2400" dirty="0" smtClean="0"/>
              <a:t>Constructed peer comparison group based on factors known to influence completion rate.  Used VFA data because relevant, </a:t>
            </a:r>
            <a:r>
              <a:rPr lang="en-US" sz="2400" dirty="0"/>
              <a:t>comparable, </a:t>
            </a:r>
            <a:r>
              <a:rPr lang="en-US" sz="2400" dirty="0" smtClean="0"/>
              <a:t>benchmarkable metrics </a:t>
            </a:r>
            <a:r>
              <a:rPr lang="en-US" sz="2400" dirty="0"/>
              <a:t>for </a:t>
            </a:r>
            <a:r>
              <a:rPr lang="en-US" sz="2400" dirty="0" smtClean="0"/>
              <a:t>CCs.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lvl="1"/>
            <a:r>
              <a:rPr lang="en-US" sz="2400" dirty="0" smtClean="0"/>
              <a:t>For more details, attend </a:t>
            </a:r>
            <a:r>
              <a:rPr lang="en-US" sz="2400" dirty="0"/>
              <a:t>VFA Webinar, “Using the VFA and its </a:t>
            </a:r>
            <a:r>
              <a:rPr lang="en-US" sz="2400" dirty="0" smtClean="0"/>
              <a:t>Data.”</a:t>
            </a:r>
            <a:endParaRPr lang="en-US" sz="2400" dirty="0"/>
          </a:p>
          <a:p>
            <a:endParaRPr lang="en-US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8497" y="587801"/>
            <a:ext cx="8496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Example College Using VFA Data</a:t>
            </a:r>
            <a:endParaRPr lang="en-US" sz="4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06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" y="506186"/>
            <a:ext cx="91916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6854"/>
            <a:ext cx="83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Oklahoma City Community College Dissemination of VFA Data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35834"/>
            <a:ext cx="8229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Use VFA’s Resources: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Test </a:t>
            </a:r>
            <a:r>
              <a:rPr lang="en-US" sz="2800" dirty="0"/>
              <a:t>out </a:t>
            </a:r>
            <a:r>
              <a:rPr lang="en-US" sz="2800" dirty="0" smtClean="0"/>
              <a:t>the benchmarking </a:t>
            </a:r>
            <a:r>
              <a:rPr lang="en-US" sz="2800" dirty="0"/>
              <a:t>tool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Attend User Group to learn from others and voice your opinion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Join Discussion Group to teach &amp; learn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Make a good return on the investment you’ve made in the VFA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Use your VFA data to lead institutional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04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60453"/>
            <a:ext cx="82295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Deirdre Syms</a:t>
            </a:r>
          </a:p>
          <a:p>
            <a:pPr algn="ctr"/>
            <a:r>
              <a:rPr lang="en-US" sz="2400" dirty="0" smtClean="0"/>
              <a:t>Director, Institutional Research</a:t>
            </a:r>
          </a:p>
          <a:p>
            <a:pPr algn="ctr"/>
            <a:r>
              <a:rPr lang="en-US" sz="2400" dirty="0" smtClean="0"/>
              <a:t>Macomb Community College</a:t>
            </a:r>
          </a:p>
          <a:p>
            <a:pPr algn="ctr"/>
            <a:r>
              <a:rPr lang="en-US" sz="2400" dirty="0" smtClean="0">
                <a:hlinkClick r:id="rId3"/>
              </a:rPr>
              <a:t>symsd@Macomb.edu</a:t>
            </a:r>
            <a:endParaRPr lang="en-US" sz="2400" dirty="0" smtClean="0"/>
          </a:p>
          <a:p>
            <a:pPr algn="ctr"/>
            <a:r>
              <a:rPr lang="en-US" sz="2400" dirty="0" smtClean="0"/>
              <a:t>586.445.7862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6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114" y="2030437"/>
            <a:ext cx="749104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VFA News, Tools and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News you can use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Excel exports – tabular data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Dashboard improvements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Benchmarking tool improvements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Use </a:t>
            </a:r>
            <a:r>
              <a:rPr lang="en-US" sz="2800" dirty="0"/>
              <a:t>of VFA </a:t>
            </a:r>
            <a:r>
              <a:rPr lang="en-US" sz="2800" dirty="0" smtClean="0"/>
              <a:t>data </a:t>
            </a:r>
            <a:r>
              <a:rPr lang="en-US" sz="2800" dirty="0"/>
              <a:t>on </a:t>
            </a:r>
            <a:r>
              <a:rPr lang="en-US" sz="2800" dirty="0" smtClean="0"/>
              <a:t>campus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Examples of what others are doing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Questions</a:t>
            </a:r>
            <a:endParaRPr lang="en-US" dirty="0"/>
          </a:p>
          <a:p>
            <a:pPr marL="800100" lvl="1" indent="-342900">
              <a:buAutoNum type="arabicPeriod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" y="571472"/>
            <a:ext cx="6585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Today’s </a:t>
            </a:r>
            <a:r>
              <a:rPr lang="en-US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Topics</a:t>
            </a:r>
            <a:endParaRPr lang="en-US" sz="36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78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49" y="1335723"/>
            <a:ext cx="8704385" cy="2387600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41" y="2653908"/>
            <a:ext cx="6858000" cy="1987103"/>
          </a:xfrm>
        </p:spPr>
        <p:txBody>
          <a:bodyPr/>
          <a:lstStyle/>
          <a:p>
            <a:r>
              <a:rPr lang="en-US" b="1" dirty="0" smtClean="0"/>
              <a:t>Why Make Use of VFA:</a:t>
            </a:r>
          </a:p>
          <a:p>
            <a:endParaRPr lang="en-US" b="1" dirty="0" smtClean="0"/>
          </a:p>
          <a:p>
            <a:r>
              <a:rPr lang="en-US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www.youtube.com/watch?feature=player_embedded&amp;v=1hKu3EKfORE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7680" y="571472"/>
            <a:ext cx="6585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Seeking a Good Return</a:t>
            </a:r>
            <a:endParaRPr lang="en-US" sz="36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00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VFA News You Can Use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14586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 smtClean="0"/>
              <a:t>New at </a:t>
            </a:r>
            <a:r>
              <a:rPr lang="en-US" sz="3200" b="1" dirty="0"/>
              <a:t>the </a:t>
            </a:r>
            <a:r>
              <a:rPr lang="en-US" sz="3200" b="1" dirty="0" smtClean="0"/>
              <a:t>VFA</a:t>
            </a:r>
            <a:endParaRPr lang="en-US" sz="32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Raw data </a:t>
            </a:r>
            <a:r>
              <a:rPr lang="en-US" sz="2800" dirty="0" smtClean="0"/>
              <a:t>upload – gets rave reviews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IPEDS </a:t>
            </a:r>
            <a:r>
              <a:rPr lang="en-US" sz="2800" dirty="0"/>
              <a:t>GRS </a:t>
            </a:r>
            <a:r>
              <a:rPr lang="en-US" sz="2800" dirty="0" smtClean="0"/>
              <a:t>comparison available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Exportable benchmarked colleges </a:t>
            </a:r>
            <a:r>
              <a:rPr lang="en-US" sz="2800" dirty="0" smtClean="0"/>
              <a:t>list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Disaggregated benchmarking</a:t>
            </a: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Discussion </a:t>
            </a:r>
            <a:r>
              <a:rPr lang="en-US" sz="2800" dirty="0" smtClean="0"/>
              <a:t>board started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Improved manual and instructions</a:t>
            </a:r>
            <a:endParaRPr lang="en-US" sz="2800" dirty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/>
              <a:t>Not as new, but can be useful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Webinars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User group monthly call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398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1905662"/>
            <a:ext cx="8397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 Tables Exported to Excel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My VFA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View My VFA Data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VFA Reports in PDF &amp; Excel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Select Collection Cycle</a:t>
            </a:r>
          </a:p>
          <a:p>
            <a:pPr marL="2743200" lvl="5" indent="-457200">
              <a:buFont typeface="Wingdings" panose="05000000000000000000" pitchFamily="2" charset="2"/>
              <a:buChar char="Ø"/>
            </a:pPr>
            <a:r>
              <a:rPr lang="en-US" sz="2800" dirty="0"/>
              <a:t>Select Collection</a:t>
            </a:r>
          </a:p>
          <a:p>
            <a:pPr marL="3200400" lvl="6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Select Excel Export</a:t>
            </a:r>
          </a:p>
          <a:p>
            <a:pPr marL="3657600" lvl="7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Click Open File &amp; Save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" y="571472"/>
            <a:ext cx="6585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Excel Export Tool</a:t>
            </a:r>
            <a:endParaRPr lang="en-US" sz="36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27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2196639"/>
            <a:ext cx="8397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Improvements to Dashboard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Simplified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Better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</a:t>
            </a:r>
            <a:r>
              <a:rPr lang="en-US" sz="3200" dirty="0"/>
              <a:t>IPEDS GRS </a:t>
            </a:r>
            <a:r>
              <a:rPr lang="en-US" sz="3200" dirty="0" smtClean="0"/>
              <a:t>Report</a:t>
            </a:r>
            <a:r>
              <a:rPr lang="en-US" sz="3200" dirty="0"/>
              <a:t>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View IPEDS 3 YR outcomes</a:t>
            </a:r>
            <a:br>
              <a:rPr lang="en-US" sz="3200" dirty="0" smtClean="0"/>
            </a:br>
            <a:r>
              <a:rPr lang="en-US" sz="3200" dirty="0" smtClean="0"/>
              <a:t> compared to VFA 6 YR outcomes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87680" y="571472"/>
            <a:ext cx="6585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Dashboard Tool</a:t>
            </a:r>
            <a:endParaRPr lang="en-US" sz="4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76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312" y="2154945"/>
            <a:ext cx="83975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Improvements in Benchmarking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Select peers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Review peer list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Review data bundles that peers submitted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Export peer list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Disaggregation by group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87680" y="571472"/>
            <a:ext cx="6585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rPr>
              <a:t>Benchmarking Tool</a:t>
            </a:r>
            <a:endParaRPr lang="en-US" sz="4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4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274638"/>
            <a:ext cx="8646695" cy="868363"/>
          </a:xfrm>
        </p:spPr>
        <p:txBody>
          <a:bodyPr/>
          <a:lstStyle/>
          <a:p>
            <a:r>
              <a:rPr lang="en-US" sz="3600" dirty="0" smtClean="0"/>
              <a:t>Use of VFA Data at One Institution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0DE2-9448-4557-8576-07C1A59EB6B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2369" y="1987061"/>
            <a:ext cx="80009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College </a:t>
            </a:r>
            <a:r>
              <a:rPr lang="en-US" sz="2800" b="1" dirty="0"/>
              <a:t>Profile on </a:t>
            </a:r>
            <a:r>
              <a:rPr lang="en-US" sz="2800" b="1" dirty="0" smtClean="0"/>
              <a:t>Public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Incoming class profile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Incoming class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Benchmarked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and share internally to seek improved operations and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274638"/>
            <a:ext cx="8646695" cy="868363"/>
          </a:xfrm>
        </p:spPr>
        <p:txBody>
          <a:bodyPr/>
          <a:lstStyle/>
          <a:p>
            <a:r>
              <a:rPr lang="en-US" sz="3600" dirty="0" smtClean="0"/>
              <a:t>Benchmark College Readiness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0DE2-9448-4557-8576-07C1A59EB6B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419227"/>
              </p:ext>
            </p:extLst>
          </p:nvPr>
        </p:nvGraphicFramePr>
        <p:xfrm>
          <a:off x="759125" y="1757362"/>
          <a:ext cx="7453222" cy="409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80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Macomb Theme">
  <a:themeElements>
    <a:clrScheme name="MCC ID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CC ID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MCC I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 I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 I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 I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 I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 I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 I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 I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 I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 I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 I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 I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8936</TotalTime>
  <Words>567</Words>
  <Application>Microsoft Office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Wingdings</vt:lpstr>
      <vt:lpstr>Theme Macomb Theme</vt:lpstr>
      <vt:lpstr> Getting a Good Return on Your VFA Investment</vt:lpstr>
      <vt:lpstr>PowerPoint Presentation</vt:lpstr>
      <vt:lpstr> </vt:lpstr>
      <vt:lpstr>VFA News You Can Use</vt:lpstr>
      <vt:lpstr>PowerPoint Presentation</vt:lpstr>
      <vt:lpstr>PowerPoint Presentation</vt:lpstr>
      <vt:lpstr>PowerPoint Presentation</vt:lpstr>
      <vt:lpstr>Use of VFA Data at One Institution</vt:lpstr>
      <vt:lpstr>Benchmark College Readiness</vt:lpstr>
      <vt:lpstr>Benchmark Developmental Ed Progress</vt:lpstr>
      <vt:lpstr>Highlight Difference in VFA &amp; IPEDS</vt:lpstr>
      <vt:lpstr>PowerPoint Presentation</vt:lpstr>
      <vt:lpstr>PowerPoint Presentation</vt:lpstr>
      <vt:lpstr>PowerPoint Presentation</vt:lpstr>
      <vt:lpstr>Wrap Up</vt:lpstr>
      <vt:lpstr>Questions?</vt:lpstr>
    </vt:vector>
  </TitlesOfParts>
  <Company>Macomb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Macomb Opinion Survey</dc:title>
  <dc:creator>Syms, Deirdre</dc:creator>
  <cp:lastModifiedBy>Syms, Deirdre</cp:lastModifiedBy>
  <cp:revision>403</cp:revision>
  <cp:lastPrinted>2015-07-30T16:07:35Z</cp:lastPrinted>
  <dcterms:created xsi:type="dcterms:W3CDTF">2015-06-11T13:10:50Z</dcterms:created>
  <dcterms:modified xsi:type="dcterms:W3CDTF">2015-07-30T20:44:07Z</dcterms:modified>
</cp:coreProperties>
</file>